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6319599" y="1393269"/>
            <a:ext cx="7477601" cy="3332798"/>
          </a:xfrm>
          <a:prstGeom prst="rect">
            <a:avLst/>
          </a:prstGeom>
          <a:noFill/>
          <a:ln/>
        </p:spPr>
        <p:txBody>
          <a:bodyPr wrap="square" rtlCol="0" anchor="t"/>
          <a:lstStyle/>
          <a:p>
            <a:pPr indent="0" marL="0">
              <a:lnSpc>
                <a:spcPts val="6561"/>
              </a:lnSpc>
              <a:buNone/>
            </a:pPr>
            <a:r>
              <a:rPr lang="en-US" sz="5249" spc="-157" kern="0" dirty="0">
                <a:solidFill>
                  <a:srgbClr val="2C3F42"/>
                </a:solidFill>
                <a:latin typeface="Bitter" pitchFamily="34" charset="0"/>
                <a:ea typeface="Bitter" pitchFamily="34" charset="-122"/>
                <a:cs typeface="Bitter" pitchFamily="34" charset="-120"/>
              </a:rPr>
              <a:t>Optimisation de la Chaîne Logistique avec les Systèmes d'Informations</a:t>
            </a:r>
            <a:endParaRPr lang="en-US" sz="5249" dirty="0"/>
          </a:p>
        </p:txBody>
      </p:sp>
      <p:sp>
        <p:nvSpPr>
          <p:cNvPr id="5" name="Text 3"/>
          <p:cNvSpPr/>
          <p:nvPr/>
        </p:nvSpPr>
        <p:spPr>
          <a:xfrm>
            <a:off x="6319599" y="5059323"/>
            <a:ext cx="7477601" cy="1777008"/>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Les entreprises cherchent constamment à atteindre des niveaux d'efficacité et d'efficience plus élevés dans leur chaîne logistique. Les systèmes d'informations sont un outil essentiel pour atteindre cet objectif. Cette présentation explore comment les SI peuvent être utilisés pour améliorer la planification, l'exécution et le contrôle des opérations logistiques.</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1624"/>
          </a:xfrm>
          <a:prstGeom prst="rect">
            <a:avLst/>
          </a:prstGeom>
          <a:solidFill>
            <a:srgbClr val="FFF8F0"/>
          </a:solidFill>
          <a:ln w="13216">
            <a:solidFill>
              <a:srgbClr val="E5E0DF"/>
            </a:solidFill>
            <a:prstDash val="solid"/>
          </a:ln>
        </p:spPr>
      </p:sp>
      <p:sp>
        <p:nvSpPr>
          <p:cNvPr id="4" name="Text 2"/>
          <p:cNvSpPr/>
          <p:nvPr/>
        </p:nvSpPr>
        <p:spPr>
          <a:xfrm>
            <a:off x="2275880" y="583406"/>
            <a:ext cx="8212336" cy="662940"/>
          </a:xfrm>
          <a:prstGeom prst="rect">
            <a:avLst/>
          </a:prstGeom>
          <a:noFill/>
          <a:ln/>
        </p:spPr>
        <p:txBody>
          <a:bodyPr wrap="none" rtlCol="0" anchor="t"/>
          <a:lstStyle/>
          <a:p>
            <a:pPr indent="0" marL="0">
              <a:lnSpc>
                <a:spcPts val="5221"/>
              </a:lnSpc>
              <a:buNone/>
            </a:pPr>
            <a:r>
              <a:rPr lang="en-US" sz="4177" spc="-125" kern="0" dirty="0">
                <a:solidFill>
                  <a:srgbClr val="2C3F42"/>
                </a:solidFill>
                <a:latin typeface="Bitter" pitchFamily="34" charset="0"/>
                <a:ea typeface="Bitter" pitchFamily="34" charset="-122"/>
                <a:cs typeface="Bitter" pitchFamily="34" charset="-120"/>
              </a:rPr>
              <a:t>1. Collecte et Partage d'Informations</a:t>
            </a:r>
            <a:endParaRPr lang="en-US" sz="4177" dirty="0"/>
          </a:p>
        </p:txBody>
      </p:sp>
      <p:sp>
        <p:nvSpPr>
          <p:cNvPr id="5" name="Text 3"/>
          <p:cNvSpPr/>
          <p:nvPr/>
        </p:nvSpPr>
        <p:spPr>
          <a:xfrm>
            <a:off x="2275880" y="1670685"/>
            <a:ext cx="10078522" cy="1357789"/>
          </a:xfrm>
          <a:prstGeom prst="rect">
            <a:avLst/>
          </a:prstGeom>
          <a:noFill/>
          <a:ln/>
        </p:spPr>
        <p:txBody>
          <a:bodyPr wrap="square" rtlCol="0" anchor="t"/>
          <a:lstStyle/>
          <a:p>
            <a:pPr indent="0" marL="0">
              <a:lnSpc>
                <a:spcPts val="2673"/>
              </a:lnSpc>
              <a:buNone/>
            </a:pPr>
            <a:r>
              <a:rPr lang="en-US" sz="1671" spc="-33" kern="0" dirty="0">
                <a:solidFill>
                  <a:srgbClr val="2B2E3C"/>
                </a:solidFill>
                <a:latin typeface="Open Sans" pitchFamily="34" charset="0"/>
                <a:ea typeface="Open Sans" pitchFamily="34" charset="-122"/>
                <a:cs typeface="Open Sans" pitchFamily="34" charset="-120"/>
              </a:rPr>
              <a:t>Les SI permettent la collecte et le partage d'informations tout au long de la chaîne logistique, y compris les données sur les stocks, les commandes, les prévisions de demande et les capacités de production. Cela permet une meilleure coordination et une prise de décision plus éclairée. Les informations peuvent être centralisées et accessibles en temps réel à toutes les parties prenantes de la chaîne logistique.</a:t>
            </a:r>
            <a:endParaRPr lang="en-US" sz="1671" dirty="0"/>
          </a:p>
        </p:txBody>
      </p:sp>
      <p:sp>
        <p:nvSpPr>
          <p:cNvPr id="6" name="Shape 4"/>
          <p:cNvSpPr/>
          <p:nvPr/>
        </p:nvSpPr>
        <p:spPr>
          <a:xfrm>
            <a:off x="2275880" y="3267075"/>
            <a:ext cx="3218021" cy="4381143"/>
          </a:xfrm>
          <a:prstGeom prst="roundRect">
            <a:avLst>
              <a:gd name="adj" fmla="val 2967"/>
            </a:avLst>
          </a:prstGeom>
          <a:solidFill>
            <a:srgbClr val="FCE2CF"/>
          </a:solidFill>
          <a:ln w="13216">
            <a:solidFill>
              <a:srgbClr val="F9C59F"/>
            </a:solidFill>
            <a:prstDash val="solid"/>
          </a:ln>
        </p:spPr>
      </p:sp>
      <p:sp>
        <p:nvSpPr>
          <p:cNvPr id="7" name="Text 5"/>
          <p:cNvSpPr/>
          <p:nvPr/>
        </p:nvSpPr>
        <p:spPr>
          <a:xfrm>
            <a:off x="2501265" y="3492460"/>
            <a:ext cx="2767251" cy="663178"/>
          </a:xfrm>
          <a:prstGeom prst="rect">
            <a:avLst/>
          </a:prstGeom>
          <a:noFill/>
          <a:ln/>
        </p:spPr>
        <p:txBody>
          <a:bodyPr wrap="square" rtlCol="0" anchor="t"/>
          <a:lstStyle/>
          <a:p>
            <a:pPr indent="0" marL="0">
              <a:lnSpc>
                <a:spcPts val="2610"/>
              </a:lnSpc>
              <a:buNone/>
            </a:pPr>
            <a:r>
              <a:rPr lang="en-US" sz="2088" spc="-63" kern="0" dirty="0">
                <a:solidFill>
                  <a:srgbClr val="2B2E3C"/>
                </a:solidFill>
                <a:latin typeface="Bitter" pitchFamily="34" charset="0"/>
                <a:ea typeface="Bitter" pitchFamily="34" charset="-122"/>
                <a:cs typeface="Bitter" pitchFamily="34" charset="-120"/>
              </a:rPr>
              <a:t>Coordination Améliorée</a:t>
            </a:r>
            <a:endParaRPr lang="en-US" sz="2088" dirty="0"/>
          </a:p>
        </p:txBody>
      </p:sp>
      <p:sp>
        <p:nvSpPr>
          <p:cNvPr id="8" name="Text 6"/>
          <p:cNvSpPr/>
          <p:nvPr/>
        </p:nvSpPr>
        <p:spPr>
          <a:xfrm>
            <a:off x="2501265" y="4367808"/>
            <a:ext cx="2767251" cy="2715578"/>
          </a:xfrm>
          <a:prstGeom prst="rect">
            <a:avLst/>
          </a:prstGeom>
          <a:noFill/>
          <a:ln/>
        </p:spPr>
        <p:txBody>
          <a:bodyPr wrap="square" rtlCol="0" anchor="t"/>
          <a:lstStyle/>
          <a:p>
            <a:pPr indent="0" marL="0">
              <a:lnSpc>
                <a:spcPts val="2673"/>
              </a:lnSpc>
              <a:buNone/>
            </a:pPr>
            <a:r>
              <a:rPr lang="en-US" sz="1671" spc="-33" kern="0" dirty="0">
                <a:solidFill>
                  <a:srgbClr val="2B2E3C"/>
                </a:solidFill>
                <a:latin typeface="Open Sans" pitchFamily="34" charset="0"/>
                <a:ea typeface="Open Sans" pitchFamily="34" charset="-122"/>
                <a:cs typeface="Open Sans" pitchFamily="34" charset="-120"/>
              </a:rPr>
              <a:t>Les SI permettent de collecter et de partager des informations sur les stocks, les commandes et les prévisions de demande pour une meilleure coordination tout au long de la chaîne logistique.</a:t>
            </a:r>
            <a:endParaRPr lang="en-US" sz="1671" dirty="0"/>
          </a:p>
        </p:txBody>
      </p:sp>
      <p:sp>
        <p:nvSpPr>
          <p:cNvPr id="9" name="Shape 7"/>
          <p:cNvSpPr/>
          <p:nvPr/>
        </p:nvSpPr>
        <p:spPr>
          <a:xfrm>
            <a:off x="5706070" y="3267075"/>
            <a:ext cx="3218021" cy="4381143"/>
          </a:xfrm>
          <a:prstGeom prst="roundRect">
            <a:avLst>
              <a:gd name="adj" fmla="val 2967"/>
            </a:avLst>
          </a:prstGeom>
          <a:solidFill>
            <a:srgbClr val="FCE2CF"/>
          </a:solidFill>
          <a:ln w="13216">
            <a:solidFill>
              <a:srgbClr val="F9C59F"/>
            </a:solidFill>
            <a:prstDash val="solid"/>
          </a:ln>
        </p:spPr>
      </p:sp>
      <p:sp>
        <p:nvSpPr>
          <p:cNvPr id="10" name="Text 8"/>
          <p:cNvSpPr/>
          <p:nvPr/>
        </p:nvSpPr>
        <p:spPr>
          <a:xfrm>
            <a:off x="5931456" y="3492460"/>
            <a:ext cx="2767251" cy="663178"/>
          </a:xfrm>
          <a:prstGeom prst="rect">
            <a:avLst/>
          </a:prstGeom>
          <a:noFill/>
          <a:ln/>
        </p:spPr>
        <p:txBody>
          <a:bodyPr wrap="square" rtlCol="0" anchor="t"/>
          <a:lstStyle/>
          <a:p>
            <a:pPr indent="0" marL="0">
              <a:lnSpc>
                <a:spcPts val="2610"/>
              </a:lnSpc>
              <a:buNone/>
            </a:pPr>
            <a:r>
              <a:rPr lang="en-US" sz="2088" spc="-63" kern="0" dirty="0">
                <a:solidFill>
                  <a:srgbClr val="2B2E3C"/>
                </a:solidFill>
                <a:latin typeface="Bitter" pitchFamily="34" charset="0"/>
                <a:ea typeface="Bitter" pitchFamily="34" charset="-122"/>
                <a:cs typeface="Bitter" pitchFamily="34" charset="-120"/>
              </a:rPr>
              <a:t>Prise de Décision Éclairée</a:t>
            </a:r>
            <a:endParaRPr lang="en-US" sz="2088" dirty="0"/>
          </a:p>
        </p:txBody>
      </p:sp>
      <p:sp>
        <p:nvSpPr>
          <p:cNvPr id="11" name="Text 9"/>
          <p:cNvSpPr/>
          <p:nvPr/>
        </p:nvSpPr>
        <p:spPr>
          <a:xfrm>
            <a:off x="5931456" y="4367808"/>
            <a:ext cx="2767251" cy="3055025"/>
          </a:xfrm>
          <a:prstGeom prst="rect">
            <a:avLst/>
          </a:prstGeom>
          <a:noFill/>
          <a:ln/>
        </p:spPr>
        <p:txBody>
          <a:bodyPr wrap="square" rtlCol="0" anchor="t"/>
          <a:lstStyle/>
          <a:p>
            <a:pPr indent="0" marL="0">
              <a:lnSpc>
                <a:spcPts val="2673"/>
              </a:lnSpc>
              <a:buNone/>
            </a:pPr>
            <a:r>
              <a:rPr lang="en-US" sz="1671" spc="-33" kern="0" dirty="0">
                <a:solidFill>
                  <a:srgbClr val="2B2E3C"/>
                </a:solidFill>
                <a:latin typeface="Open Sans" pitchFamily="34" charset="0"/>
                <a:ea typeface="Open Sans" pitchFamily="34" charset="-122"/>
                <a:cs typeface="Open Sans" pitchFamily="34" charset="-120"/>
              </a:rPr>
              <a:t>En ayant des informations en temps réel sur la chaîne logistique, les entreprises peuvent prendre des décisions plus éclairées et réactives face aux fluctuations de la demande et aux changements de l'environnement.</a:t>
            </a:r>
            <a:endParaRPr lang="en-US" sz="1671" dirty="0"/>
          </a:p>
        </p:txBody>
      </p:sp>
      <p:sp>
        <p:nvSpPr>
          <p:cNvPr id="12" name="Shape 10"/>
          <p:cNvSpPr/>
          <p:nvPr/>
        </p:nvSpPr>
        <p:spPr>
          <a:xfrm>
            <a:off x="9136261" y="3267075"/>
            <a:ext cx="3218021" cy="4381143"/>
          </a:xfrm>
          <a:prstGeom prst="roundRect">
            <a:avLst>
              <a:gd name="adj" fmla="val 2967"/>
            </a:avLst>
          </a:prstGeom>
          <a:solidFill>
            <a:srgbClr val="FCE2CF"/>
          </a:solidFill>
          <a:ln w="13216">
            <a:solidFill>
              <a:srgbClr val="F9C59F"/>
            </a:solidFill>
            <a:prstDash val="solid"/>
          </a:ln>
        </p:spPr>
      </p:sp>
      <p:sp>
        <p:nvSpPr>
          <p:cNvPr id="13" name="Text 11"/>
          <p:cNvSpPr/>
          <p:nvPr/>
        </p:nvSpPr>
        <p:spPr>
          <a:xfrm>
            <a:off x="9361646" y="3492460"/>
            <a:ext cx="2325053" cy="331589"/>
          </a:xfrm>
          <a:prstGeom prst="rect">
            <a:avLst/>
          </a:prstGeom>
          <a:noFill/>
          <a:ln/>
        </p:spPr>
        <p:txBody>
          <a:bodyPr wrap="none" rtlCol="0" anchor="t"/>
          <a:lstStyle/>
          <a:p>
            <a:pPr indent="0" marL="0">
              <a:lnSpc>
                <a:spcPts val="2610"/>
              </a:lnSpc>
              <a:buNone/>
            </a:pPr>
            <a:r>
              <a:rPr lang="en-US" sz="2088" spc="-63" kern="0" dirty="0">
                <a:solidFill>
                  <a:srgbClr val="2B2E3C"/>
                </a:solidFill>
                <a:latin typeface="Bitter" pitchFamily="34" charset="0"/>
                <a:ea typeface="Bitter" pitchFamily="34" charset="-122"/>
                <a:cs typeface="Bitter" pitchFamily="34" charset="-120"/>
              </a:rPr>
              <a:t>Meilleure Réactivité</a:t>
            </a:r>
            <a:endParaRPr lang="en-US" sz="2088" dirty="0"/>
          </a:p>
        </p:txBody>
      </p:sp>
      <p:sp>
        <p:nvSpPr>
          <p:cNvPr id="14" name="Text 12"/>
          <p:cNvSpPr/>
          <p:nvPr/>
        </p:nvSpPr>
        <p:spPr>
          <a:xfrm>
            <a:off x="9361646" y="4036219"/>
            <a:ext cx="2767251" cy="2036683"/>
          </a:xfrm>
          <a:prstGeom prst="rect">
            <a:avLst/>
          </a:prstGeom>
          <a:noFill/>
          <a:ln/>
        </p:spPr>
        <p:txBody>
          <a:bodyPr wrap="square" rtlCol="0" anchor="t"/>
          <a:lstStyle/>
          <a:p>
            <a:pPr indent="0" marL="0">
              <a:lnSpc>
                <a:spcPts val="2673"/>
              </a:lnSpc>
              <a:buNone/>
            </a:pPr>
            <a:r>
              <a:rPr lang="en-US" sz="1671" spc="-33" kern="0" dirty="0">
                <a:solidFill>
                  <a:srgbClr val="2B2E3C"/>
                </a:solidFill>
                <a:latin typeface="Open Sans" pitchFamily="34" charset="0"/>
                <a:ea typeface="Open Sans" pitchFamily="34" charset="-122"/>
                <a:cs typeface="Open Sans" pitchFamily="34" charset="-120"/>
              </a:rPr>
              <a:t>Grâce à des informations en temps réel, les entreprises peuvent être plus réactives face aux fluctuations de la demande et réduire le risque de ruptures de stock.</a:t>
            </a:r>
            <a:endParaRPr lang="en-US" sz="167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0791"/>
          </a:xfrm>
          <a:prstGeom prst="rect">
            <a:avLst/>
          </a:prstGeom>
          <a:solidFill>
            <a:srgbClr val="FFF8F0"/>
          </a:solidFill>
          <a:ln w="10835">
            <a:solidFill>
              <a:srgbClr val="E5E0DF"/>
            </a:solidFill>
            <a:prstDash val="solid"/>
          </a:ln>
        </p:spPr>
      </p:sp>
      <p:sp>
        <p:nvSpPr>
          <p:cNvPr id="4" name="Text 2"/>
          <p:cNvSpPr/>
          <p:nvPr/>
        </p:nvSpPr>
        <p:spPr>
          <a:xfrm>
            <a:off x="3185160" y="1521500"/>
            <a:ext cx="8259961" cy="1086564"/>
          </a:xfrm>
          <a:prstGeom prst="rect">
            <a:avLst/>
          </a:prstGeom>
          <a:noFill/>
          <a:ln/>
        </p:spPr>
        <p:txBody>
          <a:bodyPr wrap="square" rtlCol="0" anchor="t"/>
          <a:lstStyle/>
          <a:p>
            <a:pPr indent="0" marL="0">
              <a:lnSpc>
                <a:spcPts val="4279"/>
              </a:lnSpc>
              <a:buNone/>
            </a:pPr>
            <a:r>
              <a:rPr lang="en-US" sz="3423" spc="-103" kern="0" dirty="0">
                <a:solidFill>
                  <a:srgbClr val="2C3F42"/>
                </a:solidFill>
                <a:latin typeface="Bitter" pitchFamily="34" charset="0"/>
                <a:ea typeface="Bitter" pitchFamily="34" charset="-122"/>
                <a:cs typeface="Bitter" pitchFamily="34" charset="-120"/>
              </a:rPr>
              <a:t>2. Planification et Optimisation des Opérations</a:t>
            </a:r>
            <a:endParaRPr lang="en-US" sz="3423" dirty="0"/>
          </a:p>
        </p:txBody>
      </p:sp>
      <p:sp>
        <p:nvSpPr>
          <p:cNvPr id="5" name="Text 3"/>
          <p:cNvSpPr/>
          <p:nvPr/>
        </p:nvSpPr>
        <p:spPr>
          <a:xfrm>
            <a:off x="3185160" y="2868811"/>
            <a:ext cx="8259961" cy="834747"/>
          </a:xfrm>
          <a:prstGeom prst="rect">
            <a:avLst/>
          </a:prstGeom>
          <a:noFill/>
          <a:ln/>
        </p:spPr>
        <p:txBody>
          <a:bodyPr wrap="square" rtlCol="0" anchor="t"/>
          <a:lstStyle/>
          <a:p>
            <a:pPr indent="0" marL="0">
              <a:lnSpc>
                <a:spcPts val="2191"/>
              </a:lnSpc>
              <a:buNone/>
            </a:pPr>
            <a:r>
              <a:rPr lang="en-US" sz="1369" spc="-27" kern="0" dirty="0">
                <a:solidFill>
                  <a:srgbClr val="2B2E3C"/>
                </a:solidFill>
                <a:latin typeface="Open Sans" pitchFamily="34" charset="0"/>
                <a:ea typeface="Open Sans" pitchFamily="34" charset="-122"/>
                <a:cs typeface="Open Sans" pitchFamily="34" charset="-120"/>
              </a:rPr>
              <a:t>Les SI offrent des outils et des fonctionnalités pour la planification et l'optimisation des opérations logistiques. Les SI permettent de modéliser les flux de produits, d'analyser les contraintes et les capacités, de simuler différents scénarios et d'optimiser les plans de production, de transport et de distribution.</a:t>
            </a:r>
            <a:endParaRPr lang="en-US" sz="1369" dirty="0"/>
          </a:p>
        </p:txBody>
      </p:sp>
      <p:sp>
        <p:nvSpPr>
          <p:cNvPr id="6" name="Text 4"/>
          <p:cNvSpPr/>
          <p:nvPr/>
        </p:nvSpPr>
        <p:spPr>
          <a:xfrm>
            <a:off x="3185160" y="3964305"/>
            <a:ext cx="3415308" cy="271701"/>
          </a:xfrm>
          <a:prstGeom prst="rect">
            <a:avLst/>
          </a:prstGeom>
          <a:noFill/>
          <a:ln/>
        </p:spPr>
        <p:txBody>
          <a:bodyPr wrap="none" rtlCol="0" anchor="t"/>
          <a:lstStyle/>
          <a:p>
            <a:pPr indent="0" marL="0">
              <a:lnSpc>
                <a:spcPts val="2139"/>
              </a:lnSpc>
              <a:buNone/>
            </a:pPr>
            <a:r>
              <a:rPr lang="en-US" sz="1712" spc="-51" kern="0" dirty="0">
                <a:solidFill>
                  <a:srgbClr val="2C3F42"/>
                </a:solidFill>
                <a:latin typeface="Bitter" pitchFamily="34" charset="0"/>
                <a:ea typeface="Bitter" pitchFamily="34" charset="-122"/>
                <a:cs typeface="Bitter" pitchFamily="34" charset="-120"/>
              </a:rPr>
              <a:t>a. Modélisation des Flux de Produits</a:t>
            </a:r>
            <a:endParaRPr lang="en-US" sz="1712" dirty="0"/>
          </a:p>
        </p:txBody>
      </p:sp>
      <p:sp>
        <p:nvSpPr>
          <p:cNvPr id="7" name="Text 5"/>
          <p:cNvSpPr/>
          <p:nvPr/>
        </p:nvSpPr>
        <p:spPr>
          <a:xfrm>
            <a:off x="3185160" y="4496753"/>
            <a:ext cx="8259961" cy="556498"/>
          </a:xfrm>
          <a:prstGeom prst="rect">
            <a:avLst/>
          </a:prstGeom>
          <a:noFill/>
          <a:ln/>
        </p:spPr>
        <p:txBody>
          <a:bodyPr wrap="square" rtlCol="0" anchor="t"/>
          <a:lstStyle/>
          <a:p>
            <a:pPr indent="0" marL="0">
              <a:lnSpc>
                <a:spcPts val="2191"/>
              </a:lnSpc>
              <a:buNone/>
            </a:pPr>
            <a:r>
              <a:rPr lang="en-US" sz="1369" spc="-27" kern="0" dirty="0">
                <a:solidFill>
                  <a:srgbClr val="2B2E3C"/>
                </a:solidFill>
                <a:latin typeface="Open Sans" pitchFamily="34" charset="0"/>
                <a:ea typeface="Open Sans" pitchFamily="34" charset="-122"/>
                <a:cs typeface="Open Sans" pitchFamily="34" charset="-120"/>
              </a:rPr>
              <a:t>Les SI permettent de modéliser les flux de produits pour une meilleure compréhension des interactions entre les différents acteurs de la chaîne logistique.</a:t>
            </a:r>
            <a:endParaRPr lang="en-US" sz="1369" dirty="0"/>
          </a:p>
        </p:txBody>
      </p:sp>
      <p:sp>
        <p:nvSpPr>
          <p:cNvPr id="8" name="Text 6"/>
          <p:cNvSpPr/>
          <p:nvPr/>
        </p:nvSpPr>
        <p:spPr>
          <a:xfrm>
            <a:off x="3185160" y="5313998"/>
            <a:ext cx="3521988" cy="271701"/>
          </a:xfrm>
          <a:prstGeom prst="rect">
            <a:avLst/>
          </a:prstGeom>
          <a:noFill/>
          <a:ln/>
        </p:spPr>
        <p:txBody>
          <a:bodyPr wrap="none" rtlCol="0" anchor="t"/>
          <a:lstStyle/>
          <a:p>
            <a:pPr indent="0" marL="0">
              <a:lnSpc>
                <a:spcPts val="2139"/>
              </a:lnSpc>
              <a:buNone/>
            </a:pPr>
            <a:r>
              <a:rPr lang="en-US" sz="1712" spc="-51" kern="0" dirty="0">
                <a:solidFill>
                  <a:srgbClr val="2C3F42"/>
                </a:solidFill>
                <a:latin typeface="Bitter" pitchFamily="34" charset="0"/>
                <a:ea typeface="Bitter" pitchFamily="34" charset="-122"/>
                <a:cs typeface="Bitter" pitchFamily="34" charset="-120"/>
              </a:rPr>
              <a:t>Analyse des Contraintes et Capacités</a:t>
            </a:r>
            <a:endParaRPr lang="en-US" sz="1712" dirty="0"/>
          </a:p>
        </p:txBody>
      </p:sp>
      <p:sp>
        <p:nvSpPr>
          <p:cNvPr id="9" name="Text 7"/>
          <p:cNvSpPr/>
          <p:nvPr/>
        </p:nvSpPr>
        <p:spPr>
          <a:xfrm>
            <a:off x="3185160" y="5846445"/>
            <a:ext cx="8259961" cy="556498"/>
          </a:xfrm>
          <a:prstGeom prst="rect">
            <a:avLst/>
          </a:prstGeom>
          <a:noFill/>
          <a:ln/>
        </p:spPr>
        <p:txBody>
          <a:bodyPr wrap="square" rtlCol="0" anchor="t"/>
          <a:lstStyle/>
          <a:p>
            <a:pPr indent="0" marL="0">
              <a:lnSpc>
                <a:spcPts val="2191"/>
              </a:lnSpc>
              <a:buNone/>
            </a:pPr>
            <a:r>
              <a:rPr lang="en-US" sz="1369" spc="-27" kern="0" dirty="0">
                <a:solidFill>
                  <a:srgbClr val="2B2E3C"/>
                </a:solidFill>
                <a:latin typeface="Open Sans" pitchFamily="34" charset="0"/>
                <a:ea typeface="Open Sans" pitchFamily="34" charset="-122"/>
                <a:cs typeface="Open Sans" pitchFamily="34" charset="-120"/>
              </a:rPr>
              <a:t>Les SI offrent des fonctionnalités pour analyser les contraintes et les capacités dans la chaîne logistique, ce qui permet une planification plus réaliste et efficiente.</a:t>
            </a:r>
            <a:endParaRPr lang="en-US" sz="1369" dirty="0"/>
          </a:p>
        </p:txBody>
      </p:sp>
      <p:sp>
        <p:nvSpPr>
          <p:cNvPr id="10" name="Text 8"/>
          <p:cNvSpPr/>
          <p:nvPr/>
        </p:nvSpPr>
        <p:spPr>
          <a:xfrm>
            <a:off x="3185160" y="6663690"/>
            <a:ext cx="3605808" cy="271701"/>
          </a:xfrm>
          <a:prstGeom prst="rect">
            <a:avLst/>
          </a:prstGeom>
          <a:noFill/>
          <a:ln/>
        </p:spPr>
        <p:txBody>
          <a:bodyPr wrap="none" rtlCol="0" anchor="t"/>
          <a:lstStyle/>
          <a:p>
            <a:pPr indent="0" marL="0">
              <a:lnSpc>
                <a:spcPts val="2139"/>
              </a:lnSpc>
              <a:buNone/>
            </a:pPr>
            <a:r>
              <a:rPr lang="en-US" sz="1712" spc="-51" kern="0" dirty="0">
                <a:solidFill>
                  <a:srgbClr val="2C3F42"/>
                </a:solidFill>
                <a:latin typeface="Bitter" pitchFamily="34" charset="0"/>
                <a:ea typeface="Bitter" pitchFamily="34" charset="-122"/>
                <a:cs typeface="Bitter" pitchFamily="34" charset="-120"/>
              </a:rPr>
              <a:t>Optimisation des Plans de Production</a:t>
            </a:r>
            <a:endParaRPr lang="en-US" sz="1712" dirty="0"/>
          </a:p>
        </p:txBody>
      </p:sp>
      <p:sp>
        <p:nvSpPr>
          <p:cNvPr id="11" name="Text 9"/>
          <p:cNvSpPr/>
          <p:nvPr/>
        </p:nvSpPr>
        <p:spPr>
          <a:xfrm>
            <a:off x="3185160" y="7196138"/>
            <a:ext cx="8259961" cy="556498"/>
          </a:xfrm>
          <a:prstGeom prst="rect">
            <a:avLst/>
          </a:prstGeom>
          <a:noFill/>
          <a:ln/>
        </p:spPr>
        <p:txBody>
          <a:bodyPr wrap="square" rtlCol="0" anchor="t"/>
          <a:lstStyle/>
          <a:p>
            <a:pPr indent="0" marL="0">
              <a:lnSpc>
                <a:spcPts val="2191"/>
              </a:lnSpc>
              <a:buNone/>
            </a:pPr>
            <a:r>
              <a:rPr lang="en-US" sz="1369" spc="-27" kern="0" dirty="0">
                <a:solidFill>
                  <a:srgbClr val="2B2E3C"/>
                </a:solidFill>
                <a:latin typeface="Open Sans" pitchFamily="34" charset="0"/>
                <a:ea typeface="Open Sans" pitchFamily="34" charset="-122"/>
                <a:cs typeface="Open Sans" pitchFamily="34" charset="-120"/>
              </a:rPr>
              <a:t>Grâce à l'utilisation de SI sophistiqués, les entreprises peuvent optimiser leurs plans de production, de transport et de distribution pour une efficacité optimale.</a:t>
            </a:r>
            <a:endParaRPr lang="en-US" sz="1369" dirty="0"/>
          </a:p>
        </p:txBody>
      </p:sp>
      <p:pic>
        <p:nvPicPr>
          <p:cNvPr id="12" name="Image 0" descr="preencoded.png">    </p:cNvPr>
          <p:cNvPicPr>
            <a:picLocks noChangeAspect="1"/>
          </p:cNvPicPr>
          <p:nvPr/>
        </p:nvPicPr>
        <p:blipFill>
          <a:blip r:embed="rId1"/>
          <a:stretch>
            <a:fillRect/>
          </a:stretch>
        </p:blipFill>
        <p:spPr>
          <a:xfrm>
            <a:off x="0" y="0"/>
            <a:ext cx="14630400" cy="10433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9644">
            <a:solidFill>
              <a:srgbClr val="E5E0DF"/>
            </a:solidFill>
            <a:prstDash val="solid"/>
          </a:ln>
        </p:spPr>
      </p:sp>
      <p:sp>
        <p:nvSpPr>
          <p:cNvPr id="4" name="Text 2"/>
          <p:cNvSpPr/>
          <p:nvPr/>
        </p:nvSpPr>
        <p:spPr>
          <a:xfrm>
            <a:off x="6364367" y="720090"/>
            <a:ext cx="6300430" cy="486013"/>
          </a:xfrm>
          <a:prstGeom prst="rect">
            <a:avLst/>
          </a:prstGeom>
          <a:noFill/>
          <a:ln/>
        </p:spPr>
        <p:txBody>
          <a:bodyPr wrap="non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2.a. Modélisation des Flux de Produits</a:t>
            </a:r>
            <a:endParaRPr lang="en-US" sz="3062" dirty="0"/>
          </a:p>
        </p:txBody>
      </p:sp>
      <p:sp>
        <p:nvSpPr>
          <p:cNvPr id="5" name="Text 3"/>
          <p:cNvSpPr/>
          <p:nvPr/>
        </p:nvSpPr>
        <p:spPr>
          <a:xfrm>
            <a:off x="6364367" y="1439347"/>
            <a:ext cx="7388066" cy="746165"/>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La modélisation des flux de produits est un processus qui permet de représenter graphiquement les différents acteurs, les ressources, les flux de matières et d'informations, ainsi que les contraintes et les capacités de la chaîne logistique. Les différentes étapes du processus de modélisation sont les suivantes:</a:t>
            </a:r>
            <a:endParaRPr lang="en-US" sz="1225" dirty="0"/>
          </a:p>
        </p:txBody>
      </p:sp>
      <p:sp>
        <p:nvSpPr>
          <p:cNvPr id="6" name="Text 4"/>
          <p:cNvSpPr/>
          <p:nvPr/>
        </p:nvSpPr>
        <p:spPr>
          <a:xfrm>
            <a:off x="6613088" y="2360414"/>
            <a:ext cx="7139345" cy="559594"/>
          </a:xfrm>
          <a:prstGeom prst="rect">
            <a:avLst/>
          </a:prstGeom>
          <a:noFill/>
          <a:ln/>
        </p:spPr>
        <p:txBody>
          <a:bodyPr wrap="square" rtlCol="0" anchor="t"/>
          <a:lstStyle/>
          <a:p>
            <a:pPr algn="l" marL="342900" indent="-342900">
              <a:lnSpc>
                <a:spcPts val="2204"/>
              </a:lnSpc>
              <a:buSzPct val="100000"/>
              <a:buChar char="•"/>
            </a:pPr>
            <a:r>
              <a:rPr lang="en-US" sz="1225" b="1" spc="-24" kern="0" dirty="0">
                <a:solidFill>
                  <a:srgbClr val="2B2E3C"/>
                </a:solidFill>
                <a:latin typeface="Open Sans" pitchFamily="34" charset="0"/>
                <a:ea typeface="Open Sans" pitchFamily="34" charset="-122"/>
                <a:cs typeface="Open Sans" pitchFamily="34" charset="-120"/>
              </a:rPr>
              <a:t>Identification des acteurs et des processus clés:</a:t>
            </a:r>
            <a:pPr algn="l" indent="0" marL="0">
              <a:lnSpc>
                <a:spcPts val="2204"/>
              </a:lnSpc>
              <a:buNone/>
            </a:pPr>
            <a:r>
              <a:rPr lang="en-US" sz="1225" spc="-24" kern="0" dirty="0">
                <a:solidFill>
                  <a:srgbClr val="2B2E3C"/>
                </a:solidFill>
                <a:latin typeface="Open Sans" pitchFamily="34" charset="0"/>
                <a:ea typeface="Open Sans" pitchFamily="34" charset="-122"/>
                <a:cs typeface="Open Sans" pitchFamily="34" charset="-120"/>
              </a:rPr>
              <a:t> Il s'agit de déterminer les différents acteurs impliqués dans la chaîne logistique, ainsi que les processus clés impliquant des flux de produits.</a:t>
            </a:r>
            <a:endParaRPr lang="en-US" sz="1225" dirty="0"/>
          </a:p>
        </p:txBody>
      </p:sp>
      <p:sp>
        <p:nvSpPr>
          <p:cNvPr id="7" name="Text 5"/>
          <p:cNvSpPr/>
          <p:nvPr/>
        </p:nvSpPr>
        <p:spPr>
          <a:xfrm>
            <a:off x="6613088" y="2982158"/>
            <a:ext cx="7139345" cy="839391"/>
          </a:xfrm>
          <a:prstGeom prst="rect">
            <a:avLst/>
          </a:prstGeom>
          <a:noFill/>
          <a:ln/>
        </p:spPr>
        <p:txBody>
          <a:bodyPr wrap="square" rtlCol="0" anchor="t"/>
          <a:lstStyle/>
          <a:p>
            <a:pPr algn="l" marL="342900" indent="-342900">
              <a:lnSpc>
                <a:spcPts val="2204"/>
              </a:lnSpc>
              <a:buSzPct val="100000"/>
              <a:buChar char="•"/>
            </a:pPr>
            <a:r>
              <a:rPr lang="en-US" sz="1225" b="1" spc="-24" kern="0" dirty="0">
                <a:solidFill>
                  <a:srgbClr val="2B2E3C"/>
                </a:solidFill>
                <a:latin typeface="Open Sans" pitchFamily="34" charset="0"/>
                <a:ea typeface="Open Sans" pitchFamily="34" charset="-122"/>
                <a:cs typeface="Open Sans" pitchFamily="34" charset="-120"/>
              </a:rPr>
              <a:t>Collecte des données:</a:t>
            </a:r>
            <a:pPr algn="l" indent="0" marL="0">
              <a:lnSpc>
                <a:spcPts val="2204"/>
              </a:lnSpc>
              <a:buNone/>
            </a:pPr>
            <a:r>
              <a:rPr lang="en-US" sz="1225" spc="-24" kern="0" dirty="0">
                <a:solidFill>
                  <a:srgbClr val="2B2E3C"/>
                </a:solidFill>
                <a:latin typeface="Open Sans" pitchFamily="34" charset="0"/>
                <a:ea typeface="Open Sans" pitchFamily="34" charset="-122"/>
                <a:cs typeface="Open Sans" pitchFamily="34" charset="-120"/>
              </a:rPr>
              <a:t> Il est nécessaire de collecter des données quantitatives et qualitatives sur les différents acteurs et les flux de produits. Les données peuvent être obtenues à partir de différentes sources, telles que les bases de données internes de l'entreprise, les études de marché, les enquêtes, etc.</a:t>
            </a:r>
            <a:endParaRPr lang="en-US" sz="1225" dirty="0"/>
          </a:p>
        </p:txBody>
      </p:sp>
      <p:sp>
        <p:nvSpPr>
          <p:cNvPr id="8" name="Text 6"/>
          <p:cNvSpPr/>
          <p:nvPr/>
        </p:nvSpPr>
        <p:spPr>
          <a:xfrm>
            <a:off x="6613088" y="3883700"/>
            <a:ext cx="7139345" cy="559594"/>
          </a:xfrm>
          <a:prstGeom prst="rect">
            <a:avLst/>
          </a:prstGeom>
          <a:noFill/>
          <a:ln/>
        </p:spPr>
        <p:txBody>
          <a:bodyPr wrap="square" rtlCol="0" anchor="t"/>
          <a:lstStyle/>
          <a:p>
            <a:pPr algn="l" marL="342900" indent="-342900">
              <a:lnSpc>
                <a:spcPts val="2204"/>
              </a:lnSpc>
              <a:buSzPct val="100000"/>
              <a:buChar char="•"/>
            </a:pPr>
            <a:r>
              <a:rPr lang="en-US" sz="1225" b="1" spc="-24" kern="0" dirty="0">
                <a:solidFill>
                  <a:srgbClr val="2B2E3C"/>
                </a:solidFill>
                <a:latin typeface="Open Sans" pitchFamily="34" charset="0"/>
                <a:ea typeface="Open Sans" pitchFamily="34" charset="-122"/>
                <a:cs typeface="Open Sans" pitchFamily="34" charset="-120"/>
              </a:rPr>
              <a:t>Analyse des données:</a:t>
            </a:r>
            <a:pPr algn="l" indent="0" marL="0">
              <a:lnSpc>
                <a:spcPts val="2204"/>
              </a:lnSpc>
              <a:buNone/>
            </a:pPr>
            <a:r>
              <a:rPr lang="en-US" sz="1225" spc="-24" kern="0" dirty="0">
                <a:solidFill>
                  <a:srgbClr val="2B2E3C"/>
                </a:solidFill>
                <a:latin typeface="Open Sans" pitchFamily="34" charset="0"/>
                <a:ea typeface="Open Sans" pitchFamily="34" charset="-122"/>
                <a:cs typeface="Open Sans" pitchFamily="34" charset="-120"/>
              </a:rPr>
              <a:t> Les données collectées sont analysées pour déterminer les caractéristiques clés des flux de produits, telles que les volumes, les délais, les coûts, les fréquences, etc.</a:t>
            </a:r>
            <a:endParaRPr lang="en-US" sz="1225" dirty="0"/>
          </a:p>
        </p:txBody>
      </p:sp>
      <p:sp>
        <p:nvSpPr>
          <p:cNvPr id="9" name="Text 7"/>
          <p:cNvSpPr/>
          <p:nvPr/>
        </p:nvSpPr>
        <p:spPr>
          <a:xfrm>
            <a:off x="6613088" y="4505444"/>
            <a:ext cx="7139345" cy="839391"/>
          </a:xfrm>
          <a:prstGeom prst="rect">
            <a:avLst/>
          </a:prstGeom>
          <a:noFill/>
          <a:ln/>
        </p:spPr>
        <p:txBody>
          <a:bodyPr wrap="square" rtlCol="0" anchor="t"/>
          <a:lstStyle/>
          <a:p>
            <a:pPr algn="l" marL="342900" indent="-342900">
              <a:lnSpc>
                <a:spcPts val="2204"/>
              </a:lnSpc>
              <a:buSzPct val="100000"/>
              <a:buChar char="•"/>
            </a:pPr>
            <a:r>
              <a:rPr lang="en-US" sz="1225" b="1" spc="-24" kern="0" dirty="0">
                <a:solidFill>
                  <a:srgbClr val="2B2E3C"/>
                </a:solidFill>
                <a:latin typeface="Open Sans" pitchFamily="34" charset="0"/>
                <a:ea typeface="Open Sans" pitchFamily="34" charset="-122"/>
                <a:cs typeface="Open Sans" pitchFamily="34" charset="-120"/>
              </a:rPr>
              <a:t>Modélisation des flux:</a:t>
            </a:r>
            <a:pPr algn="l" indent="0" marL="0">
              <a:lnSpc>
                <a:spcPts val="2204"/>
              </a:lnSpc>
              <a:buNone/>
            </a:pPr>
            <a:r>
              <a:rPr lang="en-US" sz="1225" spc="-24" kern="0" dirty="0">
                <a:solidFill>
                  <a:srgbClr val="2B2E3C"/>
                </a:solidFill>
                <a:latin typeface="Open Sans" pitchFamily="34" charset="0"/>
                <a:ea typeface="Open Sans" pitchFamily="34" charset="-122"/>
                <a:cs typeface="Open Sans" pitchFamily="34" charset="-120"/>
              </a:rPr>
              <a:t> Les données sont ensuite utilisées pour construire un modèle graphique des flux de produits. Les différents acteurs sont représentés par des nœuds, et les flux de produits sont représentés par des arcs.</a:t>
            </a:r>
            <a:endParaRPr lang="en-US" sz="1225" dirty="0"/>
          </a:p>
        </p:txBody>
      </p:sp>
      <p:sp>
        <p:nvSpPr>
          <p:cNvPr id="10" name="Text 8"/>
          <p:cNvSpPr/>
          <p:nvPr/>
        </p:nvSpPr>
        <p:spPr>
          <a:xfrm>
            <a:off x="6613088" y="5406985"/>
            <a:ext cx="7139345" cy="559594"/>
          </a:xfrm>
          <a:prstGeom prst="rect">
            <a:avLst/>
          </a:prstGeom>
          <a:noFill/>
          <a:ln/>
        </p:spPr>
        <p:txBody>
          <a:bodyPr wrap="square" rtlCol="0" anchor="t"/>
          <a:lstStyle/>
          <a:p>
            <a:pPr algn="l" marL="342900" indent="-342900">
              <a:lnSpc>
                <a:spcPts val="2204"/>
              </a:lnSpc>
              <a:buSzPct val="100000"/>
              <a:buChar char="•"/>
            </a:pPr>
            <a:r>
              <a:rPr lang="en-US" sz="1225" b="1" spc="-24" kern="0" dirty="0">
                <a:solidFill>
                  <a:srgbClr val="2B2E3C"/>
                </a:solidFill>
                <a:latin typeface="Open Sans" pitchFamily="34" charset="0"/>
                <a:ea typeface="Open Sans" pitchFamily="34" charset="-122"/>
                <a:cs typeface="Open Sans" pitchFamily="34" charset="-120"/>
              </a:rPr>
              <a:t>Validation du modèle:</a:t>
            </a:r>
            <a:pPr algn="l" indent="0" marL="0">
              <a:lnSpc>
                <a:spcPts val="2204"/>
              </a:lnSpc>
              <a:buNone/>
            </a:pPr>
            <a:r>
              <a:rPr lang="en-US" sz="1225" spc="-24" kern="0" dirty="0">
                <a:solidFill>
                  <a:srgbClr val="2B2E3C"/>
                </a:solidFill>
                <a:latin typeface="Open Sans" pitchFamily="34" charset="0"/>
                <a:ea typeface="Open Sans" pitchFamily="34" charset="-122"/>
                <a:cs typeface="Open Sans" pitchFamily="34" charset="-120"/>
              </a:rPr>
              <a:t> Le modèle est validé en confrontant les prévisions générées par le modèle aux données réelles. Le modèle est ajusté si nécessaire.</a:t>
            </a:r>
            <a:endParaRPr lang="en-US" sz="1225" dirty="0"/>
          </a:p>
        </p:txBody>
      </p:sp>
      <p:sp>
        <p:nvSpPr>
          <p:cNvPr id="11" name="Text 9"/>
          <p:cNvSpPr/>
          <p:nvPr/>
        </p:nvSpPr>
        <p:spPr>
          <a:xfrm>
            <a:off x="6613088" y="6028730"/>
            <a:ext cx="7139345" cy="559594"/>
          </a:xfrm>
          <a:prstGeom prst="rect">
            <a:avLst/>
          </a:prstGeom>
          <a:noFill/>
          <a:ln/>
        </p:spPr>
        <p:txBody>
          <a:bodyPr wrap="square" rtlCol="0" anchor="t"/>
          <a:lstStyle/>
          <a:p>
            <a:pPr algn="l" marL="342900" indent="-342900">
              <a:lnSpc>
                <a:spcPts val="2204"/>
              </a:lnSpc>
              <a:buSzPct val="100000"/>
              <a:buChar char="•"/>
            </a:pPr>
            <a:r>
              <a:rPr lang="en-US" sz="1225" b="1" spc="-24" kern="0" dirty="0">
                <a:solidFill>
                  <a:srgbClr val="2B2E3C"/>
                </a:solidFill>
                <a:latin typeface="Open Sans" pitchFamily="34" charset="0"/>
                <a:ea typeface="Open Sans" pitchFamily="34" charset="-122"/>
                <a:cs typeface="Open Sans" pitchFamily="34" charset="-120"/>
              </a:rPr>
              <a:t>Exploitation du modèle:</a:t>
            </a:r>
            <a:pPr algn="l" indent="0" marL="0">
              <a:lnSpc>
                <a:spcPts val="2204"/>
              </a:lnSpc>
              <a:buNone/>
            </a:pPr>
            <a:r>
              <a:rPr lang="en-US" sz="1225" spc="-24" kern="0" dirty="0">
                <a:solidFill>
                  <a:srgbClr val="2B2E3C"/>
                </a:solidFill>
                <a:latin typeface="Open Sans" pitchFamily="34" charset="0"/>
                <a:ea typeface="Open Sans" pitchFamily="34" charset="-122"/>
                <a:cs typeface="Open Sans" pitchFamily="34" charset="-120"/>
              </a:rPr>
              <a:t> Le modèle est utilisé pour simuler différents scénarios, pour analyser les impacts de différents facteurs, pour optimiser les plans de production, de transport et de distribution, etc.</a:t>
            </a:r>
            <a:endParaRPr lang="en-US" sz="1225" dirty="0"/>
          </a:p>
        </p:txBody>
      </p:sp>
      <p:sp>
        <p:nvSpPr>
          <p:cNvPr id="12" name="Text 10"/>
          <p:cNvSpPr/>
          <p:nvPr/>
        </p:nvSpPr>
        <p:spPr>
          <a:xfrm>
            <a:off x="6364367" y="6763226"/>
            <a:ext cx="7388066" cy="746165"/>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La modélisation des flux de produits est un outil puissant pour la gestion de la chaîne logistique. Elle permet de mieux comprendre les interactions entre les différents acteurs, de mieux anticiper les risques et les opportunités, et d'optimiser les performances de la chaîne logistique.</a:t>
            </a:r>
            <a:endParaRPr lang="en-US" sz="1225" dirty="0"/>
          </a:p>
        </p:txBody>
      </p:sp>
      <p:pic>
        <p:nvPicPr>
          <p:cNvPr id="13"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2263">
            <a:solidFill>
              <a:srgbClr val="E5E0DF"/>
            </a:solidFill>
            <a:prstDash val="solid"/>
          </a:ln>
        </p:spPr>
      </p:sp>
      <p:sp>
        <p:nvSpPr>
          <p:cNvPr id="4" name="Text 2"/>
          <p:cNvSpPr/>
          <p:nvPr/>
        </p:nvSpPr>
        <p:spPr>
          <a:xfrm>
            <a:off x="2616637" y="544116"/>
            <a:ext cx="7177326" cy="618173"/>
          </a:xfrm>
          <a:prstGeom prst="rect">
            <a:avLst/>
          </a:prstGeom>
          <a:noFill/>
          <a:ln/>
        </p:spPr>
        <p:txBody>
          <a:bodyPr wrap="none" rtlCol="0" anchor="t"/>
          <a:lstStyle/>
          <a:p>
            <a:pPr indent="0" marL="0">
              <a:lnSpc>
                <a:spcPts val="4868"/>
              </a:lnSpc>
              <a:buNone/>
            </a:pPr>
            <a:r>
              <a:rPr lang="en-US" sz="3894" spc="-117" kern="0" dirty="0">
                <a:solidFill>
                  <a:srgbClr val="2C3F42"/>
                </a:solidFill>
                <a:latin typeface="Bitter" pitchFamily="34" charset="0"/>
                <a:ea typeface="Bitter" pitchFamily="34" charset="-122"/>
                <a:cs typeface="Bitter" pitchFamily="34" charset="-120"/>
              </a:rPr>
              <a:t>3. Suivi et Traçabilité des Produits</a:t>
            </a:r>
            <a:endParaRPr lang="en-US" sz="3894" dirty="0"/>
          </a:p>
        </p:txBody>
      </p:sp>
      <p:sp>
        <p:nvSpPr>
          <p:cNvPr id="5" name="Text 3"/>
          <p:cNvSpPr/>
          <p:nvPr/>
        </p:nvSpPr>
        <p:spPr>
          <a:xfrm>
            <a:off x="2616637" y="1557933"/>
            <a:ext cx="9397127" cy="949762"/>
          </a:xfrm>
          <a:prstGeom prst="rect">
            <a:avLst/>
          </a:prstGeom>
          <a:noFill/>
          <a:ln/>
        </p:spPr>
        <p:txBody>
          <a:bodyPr wrap="square" rtlCol="0" anchor="t"/>
          <a:lstStyle/>
          <a:p>
            <a:pPr indent="0" marL="0">
              <a:lnSpc>
                <a:spcPts val="2492"/>
              </a:lnSpc>
              <a:buNone/>
            </a:pPr>
            <a:r>
              <a:rPr lang="en-US" sz="1558" spc="-31" kern="0" dirty="0">
                <a:solidFill>
                  <a:srgbClr val="2B2E3C"/>
                </a:solidFill>
                <a:latin typeface="Open Sans" pitchFamily="34" charset="0"/>
                <a:ea typeface="Open Sans" pitchFamily="34" charset="-122"/>
                <a:cs typeface="Open Sans" pitchFamily="34" charset="-120"/>
              </a:rPr>
              <a:t>Les SI permettent un suivi et une traçabilité précis des produits tout au long de la chaîne logistique. Les technologies telles que la RFID, les codes à barres et les capteurs permettent d'identifier et de suivre les produits à chaque étape de leur cycle de vie, depuis leur fabrication jusqu'à leur livraison.</a:t>
            </a:r>
            <a:endParaRPr lang="en-US" sz="1558" dirty="0"/>
          </a:p>
        </p:txBody>
      </p:sp>
      <p:pic>
        <p:nvPicPr>
          <p:cNvPr id="6" name="Image 0" descr="preencoded.png">    </p:cNvPr>
          <p:cNvPicPr>
            <a:picLocks noChangeAspect="1"/>
          </p:cNvPicPr>
          <p:nvPr/>
        </p:nvPicPr>
        <p:blipFill>
          <a:blip r:embed="rId1"/>
          <a:stretch>
            <a:fillRect/>
          </a:stretch>
        </p:blipFill>
        <p:spPr>
          <a:xfrm>
            <a:off x="2616637" y="2730222"/>
            <a:ext cx="2934533" cy="2934533"/>
          </a:xfrm>
          <a:prstGeom prst="rect">
            <a:avLst/>
          </a:prstGeom>
        </p:spPr>
      </p:pic>
      <p:sp>
        <p:nvSpPr>
          <p:cNvPr id="7" name="Text 4"/>
          <p:cNvSpPr/>
          <p:nvPr/>
        </p:nvSpPr>
        <p:spPr>
          <a:xfrm>
            <a:off x="3094673" y="5912048"/>
            <a:ext cx="1978343" cy="309086"/>
          </a:xfrm>
          <a:prstGeom prst="rect">
            <a:avLst/>
          </a:prstGeom>
          <a:noFill/>
          <a:ln/>
        </p:spPr>
        <p:txBody>
          <a:bodyPr wrap="none" rtlCol="0" anchor="t"/>
          <a:lstStyle/>
          <a:p>
            <a:pPr algn="ctr" indent="0" marL="0">
              <a:lnSpc>
                <a:spcPts val="2434"/>
              </a:lnSpc>
              <a:buNone/>
            </a:pPr>
            <a:r>
              <a:rPr lang="en-US" sz="1947" spc="-58" kern="0" dirty="0">
                <a:solidFill>
                  <a:srgbClr val="2C3F42"/>
                </a:solidFill>
                <a:latin typeface="Bitter" pitchFamily="34" charset="0"/>
                <a:ea typeface="Bitter" pitchFamily="34" charset="-122"/>
                <a:cs typeface="Bitter" pitchFamily="34" charset="-120"/>
              </a:rPr>
              <a:t>RFID</a:t>
            </a:r>
            <a:endParaRPr lang="en-US" sz="1947" dirty="0"/>
          </a:p>
        </p:txBody>
      </p:sp>
      <p:sp>
        <p:nvSpPr>
          <p:cNvPr id="8" name="Text 5"/>
          <p:cNvSpPr/>
          <p:nvPr/>
        </p:nvSpPr>
        <p:spPr>
          <a:xfrm>
            <a:off x="2616637" y="6418898"/>
            <a:ext cx="2934533" cy="1266349"/>
          </a:xfrm>
          <a:prstGeom prst="rect">
            <a:avLst/>
          </a:prstGeom>
          <a:noFill/>
          <a:ln/>
        </p:spPr>
        <p:txBody>
          <a:bodyPr wrap="square" rtlCol="0" anchor="t"/>
          <a:lstStyle/>
          <a:p>
            <a:pPr algn="ctr" indent="0" marL="0">
              <a:lnSpc>
                <a:spcPts val="2492"/>
              </a:lnSpc>
              <a:buNone/>
            </a:pPr>
            <a:r>
              <a:rPr lang="en-US" sz="1558" spc="-31" kern="0" dirty="0">
                <a:solidFill>
                  <a:srgbClr val="2B2E3C"/>
                </a:solidFill>
                <a:latin typeface="Open Sans" pitchFamily="34" charset="0"/>
                <a:ea typeface="Open Sans" pitchFamily="34" charset="-122"/>
                <a:cs typeface="Open Sans" pitchFamily="34" charset="-120"/>
              </a:rPr>
              <a:t>En utilisant la RFID, les entreprises peuvent suivre leurs produits sans fil tout au long de la chaîne logistique.</a:t>
            </a:r>
            <a:endParaRPr lang="en-US" sz="1558" dirty="0"/>
          </a:p>
        </p:txBody>
      </p:sp>
      <p:pic>
        <p:nvPicPr>
          <p:cNvPr id="9" name="Image 1" descr="preencoded.png">    </p:cNvPr>
          <p:cNvPicPr>
            <a:picLocks noChangeAspect="1"/>
          </p:cNvPicPr>
          <p:nvPr/>
        </p:nvPicPr>
        <p:blipFill>
          <a:blip r:embed="rId2"/>
          <a:stretch>
            <a:fillRect/>
          </a:stretch>
        </p:blipFill>
        <p:spPr>
          <a:xfrm>
            <a:off x="5847874" y="2730222"/>
            <a:ext cx="2934533" cy="2934533"/>
          </a:xfrm>
          <a:prstGeom prst="rect">
            <a:avLst/>
          </a:prstGeom>
        </p:spPr>
      </p:pic>
      <p:sp>
        <p:nvSpPr>
          <p:cNvPr id="10" name="Text 6"/>
          <p:cNvSpPr/>
          <p:nvPr/>
        </p:nvSpPr>
        <p:spPr>
          <a:xfrm>
            <a:off x="6325910" y="5912048"/>
            <a:ext cx="1978343" cy="309086"/>
          </a:xfrm>
          <a:prstGeom prst="rect">
            <a:avLst/>
          </a:prstGeom>
          <a:noFill/>
          <a:ln/>
        </p:spPr>
        <p:txBody>
          <a:bodyPr wrap="none" rtlCol="0" anchor="t"/>
          <a:lstStyle/>
          <a:p>
            <a:pPr algn="ctr" indent="0" marL="0">
              <a:lnSpc>
                <a:spcPts val="2434"/>
              </a:lnSpc>
              <a:buNone/>
            </a:pPr>
            <a:r>
              <a:rPr lang="en-US" sz="1947" spc="-58" kern="0" dirty="0">
                <a:solidFill>
                  <a:srgbClr val="2C3F42"/>
                </a:solidFill>
                <a:latin typeface="Bitter" pitchFamily="34" charset="0"/>
                <a:ea typeface="Bitter" pitchFamily="34" charset="-122"/>
                <a:cs typeface="Bitter" pitchFamily="34" charset="-120"/>
              </a:rPr>
              <a:t>Codes à Barres</a:t>
            </a:r>
            <a:endParaRPr lang="en-US" sz="1947" dirty="0"/>
          </a:p>
        </p:txBody>
      </p:sp>
      <p:sp>
        <p:nvSpPr>
          <p:cNvPr id="11" name="Text 7"/>
          <p:cNvSpPr/>
          <p:nvPr/>
        </p:nvSpPr>
        <p:spPr>
          <a:xfrm>
            <a:off x="5847874" y="6418898"/>
            <a:ext cx="2934533" cy="1266349"/>
          </a:xfrm>
          <a:prstGeom prst="rect">
            <a:avLst/>
          </a:prstGeom>
          <a:noFill/>
          <a:ln/>
        </p:spPr>
        <p:txBody>
          <a:bodyPr wrap="square" rtlCol="0" anchor="t"/>
          <a:lstStyle/>
          <a:p>
            <a:pPr algn="ctr" indent="0" marL="0">
              <a:lnSpc>
                <a:spcPts val="2492"/>
              </a:lnSpc>
              <a:buNone/>
            </a:pPr>
            <a:r>
              <a:rPr lang="en-US" sz="1558" spc="-31" kern="0" dirty="0">
                <a:solidFill>
                  <a:srgbClr val="2B2E3C"/>
                </a:solidFill>
                <a:latin typeface="Open Sans" pitchFamily="34" charset="0"/>
                <a:ea typeface="Open Sans" pitchFamily="34" charset="-122"/>
                <a:cs typeface="Open Sans" pitchFamily="34" charset="-120"/>
              </a:rPr>
              <a:t>Les codes à barres sont une technologie abordable pour le suivi des produits dans la chaîne logistique.</a:t>
            </a:r>
            <a:endParaRPr lang="en-US" sz="1558" dirty="0"/>
          </a:p>
        </p:txBody>
      </p:sp>
      <p:pic>
        <p:nvPicPr>
          <p:cNvPr id="12" name="Image 2" descr="preencoded.png">    </p:cNvPr>
          <p:cNvPicPr>
            <a:picLocks noChangeAspect="1"/>
          </p:cNvPicPr>
          <p:nvPr/>
        </p:nvPicPr>
        <p:blipFill>
          <a:blip r:embed="rId3"/>
          <a:stretch>
            <a:fillRect/>
          </a:stretch>
        </p:blipFill>
        <p:spPr>
          <a:xfrm>
            <a:off x="9079111" y="2730222"/>
            <a:ext cx="2934653" cy="2934653"/>
          </a:xfrm>
          <a:prstGeom prst="rect">
            <a:avLst/>
          </a:prstGeom>
        </p:spPr>
      </p:pic>
      <p:sp>
        <p:nvSpPr>
          <p:cNvPr id="13" name="Text 8"/>
          <p:cNvSpPr/>
          <p:nvPr/>
        </p:nvSpPr>
        <p:spPr>
          <a:xfrm>
            <a:off x="9557266" y="5912168"/>
            <a:ext cx="1978343" cy="309086"/>
          </a:xfrm>
          <a:prstGeom prst="rect">
            <a:avLst/>
          </a:prstGeom>
          <a:noFill/>
          <a:ln/>
        </p:spPr>
        <p:txBody>
          <a:bodyPr wrap="none" rtlCol="0" anchor="t"/>
          <a:lstStyle/>
          <a:p>
            <a:pPr algn="ctr" indent="0" marL="0">
              <a:lnSpc>
                <a:spcPts val="2434"/>
              </a:lnSpc>
              <a:buNone/>
            </a:pPr>
            <a:r>
              <a:rPr lang="en-US" sz="1947" spc="-58" kern="0" dirty="0">
                <a:solidFill>
                  <a:srgbClr val="2C3F42"/>
                </a:solidFill>
                <a:latin typeface="Bitter" pitchFamily="34" charset="0"/>
                <a:ea typeface="Bitter" pitchFamily="34" charset="-122"/>
                <a:cs typeface="Bitter" pitchFamily="34" charset="-120"/>
              </a:rPr>
              <a:t>Capteurs</a:t>
            </a:r>
            <a:endParaRPr lang="en-US" sz="1947" dirty="0"/>
          </a:p>
        </p:txBody>
      </p:sp>
      <p:sp>
        <p:nvSpPr>
          <p:cNvPr id="14" name="Text 9"/>
          <p:cNvSpPr/>
          <p:nvPr/>
        </p:nvSpPr>
        <p:spPr>
          <a:xfrm>
            <a:off x="9079111" y="6419017"/>
            <a:ext cx="2934653" cy="1266349"/>
          </a:xfrm>
          <a:prstGeom prst="rect">
            <a:avLst/>
          </a:prstGeom>
          <a:noFill/>
          <a:ln/>
        </p:spPr>
        <p:txBody>
          <a:bodyPr wrap="square" rtlCol="0" anchor="t"/>
          <a:lstStyle/>
          <a:p>
            <a:pPr algn="ctr" indent="0" marL="0">
              <a:lnSpc>
                <a:spcPts val="2492"/>
              </a:lnSpc>
              <a:buNone/>
            </a:pPr>
            <a:r>
              <a:rPr lang="en-US" sz="1558" spc="-31" kern="0" dirty="0">
                <a:solidFill>
                  <a:srgbClr val="2B2E3C"/>
                </a:solidFill>
                <a:latin typeface="Open Sans" pitchFamily="34" charset="0"/>
                <a:ea typeface="Open Sans" pitchFamily="34" charset="-122"/>
                <a:cs typeface="Open Sans" pitchFamily="34" charset="-120"/>
              </a:rPr>
              <a:t>Les capteurs peuvent être utilisés pour suivre les produits, détecter les problèmes et éviter les pertes.</a:t>
            </a:r>
            <a:endParaRPr lang="en-US" sz="155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957"/>
          </a:xfrm>
          <a:prstGeom prst="rect">
            <a:avLst/>
          </a:prstGeom>
          <a:solidFill>
            <a:srgbClr val="FFF8F0"/>
          </a:solidFill>
          <a:ln w="11668">
            <a:solidFill>
              <a:srgbClr val="E5E0DF"/>
            </a:solidFill>
            <a:prstDash val="solid"/>
          </a:ln>
        </p:spPr>
      </p:sp>
      <p:sp>
        <p:nvSpPr>
          <p:cNvPr id="4" name="Text 2"/>
          <p:cNvSpPr/>
          <p:nvPr/>
        </p:nvSpPr>
        <p:spPr>
          <a:xfrm>
            <a:off x="2848570" y="517088"/>
            <a:ext cx="8933140" cy="1175385"/>
          </a:xfrm>
          <a:prstGeom prst="rect">
            <a:avLst/>
          </a:prstGeom>
          <a:noFill/>
          <a:ln/>
        </p:spPr>
        <p:txBody>
          <a:bodyPr wrap="square" rtlCol="0" anchor="t"/>
          <a:lstStyle/>
          <a:p>
            <a:pPr indent="0" marL="0">
              <a:lnSpc>
                <a:spcPts val="4628"/>
              </a:lnSpc>
              <a:buNone/>
            </a:pPr>
            <a:r>
              <a:rPr lang="en-US" sz="3702" spc="-111" kern="0" dirty="0">
                <a:solidFill>
                  <a:srgbClr val="2C3F42"/>
                </a:solidFill>
                <a:latin typeface="Bitter" pitchFamily="34" charset="0"/>
                <a:ea typeface="Bitter" pitchFamily="34" charset="-122"/>
                <a:cs typeface="Bitter" pitchFamily="34" charset="-120"/>
              </a:rPr>
              <a:t>4. Traçabilité des Produits grâce à la Blockchain</a:t>
            </a:r>
            <a:endParaRPr lang="en-US" sz="3702" dirty="0"/>
          </a:p>
        </p:txBody>
      </p:sp>
      <p:sp>
        <p:nvSpPr>
          <p:cNvPr id="5" name="Text 3"/>
          <p:cNvSpPr/>
          <p:nvPr/>
        </p:nvSpPr>
        <p:spPr>
          <a:xfrm>
            <a:off x="2848570" y="2068592"/>
            <a:ext cx="8933140" cy="902970"/>
          </a:xfrm>
          <a:prstGeom prst="rect">
            <a:avLst/>
          </a:prstGeom>
          <a:noFill/>
          <a:ln/>
        </p:spPr>
        <p:txBody>
          <a:bodyPr wrap="square" rtlCol="0" anchor="t"/>
          <a:lstStyle/>
          <a:p>
            <a:pPr indent="0" marL="0">
              <a:lnSpc>
                <a:spcPts val="2369"/>
              </a:lnSpc>
              <a:buNone/>
            </a:pPr>
            <a:r>
              <a:rPr lang="en-US" sz="1481" spc="-30" kern="0" dirty="0">
                <a:solidFill>
                  <a:srgbClr val="2B2E3C"/>
                </a:solidFill>
                <a:latin typeface="Open Sans" pitchFamily="34" charset="0"/>
                <a:ea typeface="Open Sans" pitchFamily="34" charset="-122"/>
                <a:cs typeface="Open Sans" pitchFamily="34" charset="-120"/>
              </a:rPr>
              <a:t>La blockchain est une technologie révolutionnaire qui permet d'assurer la traçabilité des produits de manière sécurisée et transparente. En utilisant la blockchain, les entreprises peuvent garantir l'origine et la qualité de leurs produits tout au long de la chaîne logistique, de la production à la vente.</a:t>
            </a:r>
            <a:endParaRPr lang="en-US" sz="1481" dirty="0"/>
          </a:p>
        </p:txBody>
      </p:sp>
      <p:pic>
        <p:nvPicPr>
          <p:cNvPr id="6" name="Image 0" descr="preencoded.png">    </p:cNvPr>
          <p:cNvPicPr>
            <a:picLocks noChangeAspect="1"/>
          </p:cNvPicPr>
          <p:nvPr/>
        </p:nvPicPr>
        <p:blipFill>
          <a:blip r:embed="rId1"/>
          <a:stretch>
            <a:fillRect/>
          </a:stretch>
        </p:blipFill>
        <p:spPr>
          <a:xfrm>
            <a:off x="2848570" y="3183136"/>
            <a:ext cx="2789634" cy="2789634"/>
          </a:xfrm>
          <a:prstGeom prst="rect">
            <a:avLst/>
          </a:prstGeom>
        </p:spPr>
      </p:pic>
      <p:sp>
        <p:nvSpPr>
          <p:cNvPr id="7" name="Text 4"/>
          <p:cNvSpPr/>
          <p:nvPr/>
        </p:nvSpPr>
        <p:spPr>
          <a:xfrm>
            <a:off x="2848570" y="6207800"/>
            <a:ext cx="2789634" cy="1203960"/>
          </a:xfrm>
          <a:prstGeom prst="rect">
            <a:avLst/>
          </a:prstGeom>
          <a:noFill/>
          <a:ln/>
        </p:spPr>
        <p:txBody>
          <a:bodyPr wrap="square" rtlCol="0" anchor="t"/>
          <a:lstStyle/>
          <a:p>
            <a:pPr algn="ctr" indent="0" marL="0">
              <a:lnSpc>
                <a:spcPts val="2369"/>
              </a:lnSpc>
              <a:buNone/>
            </a:pPr>
            <a:r>
              <a:rPr lang="en-US" sz="1481" spc="-30" kern="0" dirty="0">
                <a:solidFill>
                  <a:srgbClr val="2B2E3C"/>
                </a:solidFill>
                <a:latin typeface="Open Sans" pitchFamily="34" charset="0"/>
                <a:ea typeface="Open Sans" pitchFamily="34" charset="-122"/>
                <a:cs typeface="Open Sans" pitchFamily="34" charset="-120"/>
              </a:rPr>
              <a:t>La blockchain permet de créer un registre immuable de toutes les transactions liées aux produits.</a:t>
            </a:r>
            <a:endParaRPr lang="en-US" sz="1481" dirty="0"/>
          </a:p>
        </p:txBody>
      </p:sp>
      <p:pic>
        <p:nvPicPr>
          <p:cNvPr id="8" name="Image 1" descr="preencoded.png">    </p:cNvPr>
          <p:cNvPicPr>
            <a:picLocks noChangeAspect="1"/>
          </p:cNvPicPr>
          <p:nvPr/>
        </p:nvPicPr>
        <p:blipFill>
          <a:blip r:embed="rId2"/>
          <a:stretch>
            <a:fillRect/>
          </a:stretch>
        </p:blipFill>
        <p:spPr>
          <a:xfrm>
            <a:off x="5920264" y="3183136"/>
            <a:ext cx="2789634" cy="2789634"/>
          </a:xfrm>
          <a:prstGeom prst="rect">
            <a:avLst/>
          </a:prstGeom>
        </p:spPr>
      </p:pic>
      <p:sp>
        <p:nvSpPr>
          <p:cNvPr id="9" name="Text 5"/>
          <p:cNvSpPr/>
          <p:nvPr/>
        </p:nvSpPr>
        <p:spPr>
          <a:xfrm>
            <a:off x="5920264" y="6207800"/>
            <a:ext cx="2789634" cy="1203960"/>
          </a:xfrm>
          <a:prstGeom prst="rect">
            <a:avLst/>
          </a:prstGeom>
          <a:noFill/>
          <a:ln/>
        </p:spPr>
        <p:txBody>
          <a:bodyPr wrap="square" rtlCol="0" anchor="t"/>
          <a:lstStyle/>
          <a:p>
            <a:pPr algn="ctr" indent="0" marL="0">
              <a:lnSpc>
                <a:spcPts val="2369"/>
              </a:lnSpc>
              <a:buNone/>
            </a:pPr>
            <a:r>
              <a:rPr lang="en-US" sz="1481" spc="-30" kern="0" dirty="0">
                <a:solidFill>
                  <a:srgbClr val="2B2E3C"/>
                </a:solidFill>
                <a:latin typeface="Open Sans" pitchFamily="34" charset="0"/>
                <a:ea typeface="Open Sans" pitchFamily="34" charset="-122"/>
                <a:cs typeface="Open Sans" pitchFamily="34" charset="-120"/>
              </a:rPr>
              <a:t>Les smart contracts permettent de mettre en place des règles pour garantir la qualité et la sécurité des produits.</a:t>
            </a:r>
            <a:endParaRPr lang="en-US" sz="1481" dirty="0"/>
          </a:p>
        </p:txBody>
      </p:sp>
      <p:pic>
        <p:nvPicPr>
          <p:cNvPr id="10" name="Image 2" descr="preencoded.png">    </p:cNvPr>
          <p:cNvPicPr>
            <a:picLocks noChangeAspect="1"/>
          </p:cNvPicPr>
          <p:nvPr/>
        </p:nvPicPr>
        <p:blipFill>
          <a:blip r:embed="rId3"/>
          <a:stretch>
            <a:fillRect/>
          </a:stretch>
        </p:blipFill>
        <p:spPr>
          <a:xfrm>
            <a:off x="8991957" y="3183136"/>
            <a:ext cx="2789753" cy="2789753"/>
          </a:xfrm>
          <a:prstGeom prst="rect">
            <a:avLst/>
          </a:prstGeom>
        </p:spPr>
      </p:pic>
      <p:sp>
        <p:nvSpPr>
          <p:cNvPr id="11" name="Text 6"/>
          <p:cNvSpPr/>
          <p:nvPr/>
        </p:nvSpPr>
        <p:spPr>
          <a:xfrm>
            <a:off x="8991957" y="6207919"/>
            <a:ext cx="2789753" cy="1504950"/>
          </a:xfrm>
          <a:prstGeom prst="rect">
            <a:avLst/>
          </a:prstGeom>
          <a:noFill/>
          <a:ln/>
        </p:spPr>
        <p:txBody>
          <a:bodyPr wrap="square" rtlCol="0" anchor="t"/>
          <a:lstStyle/>
          <a:p>
            <a:pPr algn="ctr" indent="0" marL="0">
              <a:lnSpc>
                <a:spcPts val="2369"/>
              </a:lnSpc>
              <a:buNone/>
            </a:pPr>
            <a:r>
              <a:rPr lang="en-US" sz="1481" spc="-30" kern="0" dirty="0">
                <a:solidFill>
                  <a:srgbClr val="2B2E3C"/>
                </a:solidFill>
                <a:latin typeface="Open Sans" pitchFamily="34" charset="0"/>
                <a:ea typeface="Open Sans" pitchFamily="34" charset="-122"/>
                <a:cs typeface="Open Sans" pitchFamily="34" charset="-120"/>
              </a:rPr>
              <a:t>Grâce à la blockchain, les consommateurs peuvent accéder à des informations détaillées sur l'origine et la qualité des produits.</a:t>
            </a:r>
            <a:endParaRPr lang="en-US" sz="148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833199" y="1670923"/>
            <a:ext cx="7477601" cy="2777490"/>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4.a. Étude de Cas : Optimisation de la Chaîne Logistique avec la Technologie de la Blockchain</a:t>
            </a:r>
            <a:endParaRPr lang="en-US" sz="4374" dirty="0"/>
          </a:p>
        </p:txBody>
      </p:sp>
      <p:sp>
        <p:nvSpPr>
          <p:cNvPr id="5" name="Text 3"/>
          <p:cNvSpPr/>
          <p:nvPr/>
        </p:nvSpPr>
        <p:spPr>
          <a:xfrm>
            <a:off x="833199" y="4781669"/>
            <a:ext cx="7477601" cy="1777008"/>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La technologie de la blockchain est de plus en plus utilisée pour améliorer la transparence et la traçabilité dans la chaîne logistique. Cette étude de cas explore comment une entreprise a utilisé la blockchain pour optimiser sa chaîne logistique, en améliorant la transparence, la sécurité et l'efficacité des opérations.</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1787">
            <a:solidFill>
              <a:srgbClr val="E5E0DF"/>
            </a:solidFill>
            <a:prstDash val="solid"/>
          </a:ln>
        </p:spPr>
      </p:sp>
      <p:sp>
        <p:nvSpPr>
          <p:cNvPr id="4" name="Text 2"/>
          <p:cNvSpPr/>
          <p:nvPr/>
        </p:nvSpPr>
        <p:spPr>
          <a:xfrm>
            <a:off x="708541" y="671274"/>
            <a:ext cx="7726918" cy="1181100"/>
          </a:xfrm>
          <a:prstGeom prst="rect">
            <a:avLst/>
          </a:prstGeom>
          <a:noFill/>
          <a:ln/>
        </p:spPr>
        <p:txBody>
          <a:bodyPr wrap="square" rtlCol="0" anchor="t"/>
          <a:lstStyle/>
          <a:p>
            <a:pPr indent="0" marL="0">
              <a:lnSpc>
                <a:spcPts val="4650"/>
              </a:lnSpc>
              <a:buNone/>
            </a:pPr>
            <a:r>
              <a:rPr lang="en-US" sz="3720" spc="-112" kern="0" dirty="0">
                <a:solidFill>
                  <a:srgbClr val="2C3F42"/>
                </a:solidFill>
                <a:latin typeface="Bitter" pitchFamily="34" charset="0"/>
                <a:ea typeface="Bitter" pitchFamily="34" charset="-122"/>
                <a:cs typeface="Bitter" pitchFamily="34" charset="-120"/>
              </a:rPr>
              <a:t>5. Collaboration et Intégration des Partenaires</a:t>
            </a:r>
            <a:endParaRPr lang="en-US" sz="3720" dirty="0"/>
          </a:p>
        </p:txBody>
      </p:sp>
      <p:sp>
        <p:nvSpPr>
          <p:cNvPr id="5" name="Text 3"/>
          <p:cNvSpPr/>
          <p:nvPr/>
        </p:nvSpPr>
        <p:spPr>
          <a:xfrm>
            <a:off x="708541" y="2135743"/>
            <a:ext cx="7726918" cy="1209199"/>
          </a:xfrm>
          <a:prstGeom prst="rect">
            <a:avLst/>
          </a:prstGeom>
          <a:noFill/>
          <a:ln/>
        </p:spPr>
        <p:txBody>
          <a:bodyPr wrap="square" rtlCol="0" anchor="t"/>
          <a:lstStyle/>
          <a:p>
            <a:pPr indent="0" marL="0">
              <a:lnSpc>
                <a:spcPts val="2381"/>
              </a:lnSpc>
              <a:buNone/>
            </a:pPr>
            <a:r>
              <a:rPr lang="en-US" sz="1488" spc="-30" kern="0" dirty="0">
                <a:solidFill>
                  <a:srgbClr val="2B2E3C"/>
                </a:solidFill>
                <a:latin typeface="Open Sans" pitchFamily="34" charset="0"/>
                <a:ea typeface="Open Sans" pitchFamily="34" charset="-122"/>
                <a:cs typeface="Open Sans" pitchFamily="34" charset="-120"/>
              </a:rPr>
              <a:t>Les SI facilitent la collaboration et l'intégration des partenaires tout au long de la chaîne logistique, ce qui améliore la visibilité, la flexibilité et la réactivité. Les entreprises peuvent partager des informations avec leurs fournisseurs, leurs prestataires logistiques, leurs transporteurs, etc.</a:t>
            </a:r>
            <a:endParaRPr lang="en-US" sz="1488" dirty="0"/>
          </a:p>
        </p:txBody>
      </p:sp>
      <p:sp>
        <p:nvSpPr>
          <p:cNvPr id="6" name="Shape 4"/>
          <p:cNvSpPr/>
          <p:nvPr/>
        </p:nvSpPr>
        <p:spPr>
          <a:xfrm>
            <a:off x="708541" y="3705106"/>
            <a:ext cx="425053" cy="425053"/>
          </a:xfrm>
          <a:prstGeom prst="roundRect">
            <a:avLst>
              <a:gd name="adj" fmla="val 20005"/>
            </a:avLst>
          </a:prstGeom>
          <a:solidFill>
            <a:srgbClr val="FCE2CF"/>
          </a:solidFill>
          <a:ln w="11787">
            <a:solidFill>
              <a:srgbClr val="F9C59F"/>
            </a:solidFill>
            <a:prstDash val="solid"/>
          </a:ln>
        </p:spPr>
      </p:sp>
      <p:sp>
        <p:nvSpPr>
          <p:cNvPr id="7" name="Text 5"/>
          <p:cNvSpPr/>
          <p:nvPr/>
        </p:nvSpPr>
        <p:spPr>
          <a:xfrm>
            <a:off x="865703" y="3740468"/>
            <a:ext cx="110609" cy="354330"/>
          </a:xfrm>
          <a:prstGeom prst="rect">
            <a:avLst/>
          </a:prstGeom>
          <a:noFill/>
          <a:ln/>
        </p:spPr>
        <p:txBody>
          <a:bodyPr wrap="none" rtlCol="0" anchor="t"/>
          <a:lstStyle/>
          <a:p>
            <a:pPr algn="ctr" indent="0" marL="0">
              <a:lnSpc>
                <a:spcPts val="2790"/>
              </a:lnSpc>
              <a:buNone/>
            </a:pPr>
            <a:r>
              <a:rPr lang="en-US" sz="2232" spc="-30" kern="0" dirty="0">
                <a:solidFill>
                  <a:srgbClr val="2B2E3C"/>
                </a:solidFill>
                <a:latin typeface="Bitter" pitchFamily="34" charset="0"/>
                <a:ea typeface="Bitter" pitchFamily="34" charset="-122"/>
                <a:cs typeface="Bitter" pitchFamily="34" charset="-120"/>
              </a:rPr>
              <a:t>1</a:t>
            </a:r>
            <a:endParaRPr lang="en-US" sz="2232" dirty="0"/>
          </a:p>
        </p:txBody>
      </p:sp>
      <p:sp>
        <p:nvSpPr>
          <p:cNvPr id="8" name="Text 6"/>
          <p:cNvSpPr/>
          <p:nvPr/>
        </p:nvSpPr>
        <p:spPr>
          <a:xfrm>
            <a:off x="1322546" y="3769995"/>
            <a:ext cx="2030016" cy="295275"/>
          </a:xfrm>
          <a:prstGeom prst="rect">
            <a:avLst/>
          </a:prstGeom>
          <a:noFill/>
          <a:ln/>
        </p:spPr>
        <p:txBody>
          <a:bodyPr wrap="none" rtlCol="0" anchor="t"/>
          <a:lstStyle/>
          <a:p>
            <a:pPr indent="0" marL="0">
              <a:lnSpc>
                <a:spcPts val="2325"/>
              </a:lnSpc>
              <a:buNone/>
            </a:pPr>
            <a:r>
              <a:rPr lang="en-US" sz="1860" spc="-56" kern="0" dirty="0">
                <a:solidFill>
                  <a:srgbClr val="2B2E3C"/>
                </a:solidFill>
                <a:latin typeface="Bitter" pitchFamily="34" charset="0"/>
                <a:ea typeface="Bitter" pitchFamily="34" charset="-122"/>
                <a:cs typeface="Bitter" pitchFamily="34" charset="-120"/>
              </a:rPr>
              <a:t>Visibilité Améliorée</a:t>
            </a:r>
            <a:endParaRPr lang="en-US" sz="1860" dirty="0"/>
          </a:p>
        </p:txBody>
      </p:sp>
      <p:sp>
        <p:nvSpPr>
          <p:cNvPr id="9" name="Text 7"/>
          <p:cNvSpPr/>
          <p:nvPr/>
        </p:nvSpPr>
        <p:spPr>
          <a:xfrm>
            <a:off x="1322546" y="4254222"/>
            <a:ext cx="3155037" cy="1209199"/>
          </a:xfrm>
          <a:prstGeom prst="rect">
            <a:avLst/>
          </a:prstGeom>
          <a:noFill/>
          <a:ln/>
        </p:spPr>
        <p:txBody>
          <a:bodyPr wrap="square" rtlCol="0" anchor="t"/>
          <a:lstStyle/>
          <a:p>
            <a:pPr indent="0" marL="0">
              <a:lnSpc>
                <a:spcPts val="2381"/>
              </a:lnSpc>
              <a:buNone/>
            </a:pPr>
            <a:r>
              <a:rPr lang="en-US" sz="1488" spc="-30" kern="0" dirty="0">
                <a:solidFill>
                  <a:srgbClr val="2B2E3C"/>
                </a:solidFill>
                <a:latin typeface="Open Sans" pitchFamily="34" charset="0"/>
                <a:ea typeface="Open Sans" pitchFamily="34" charset="-122"/>
                <a:cs typeface="Open Sans" pitchFamily="34" charset="-120"/>
              </a:rPr>
              <a:t>La collaboration et l'intégration des partenaires améliorent la visibilité et la transparence tout au long de la chaîne logistique.</a:t>
            </a:r>
            <a:endParaRPr lang="en-US" sz="1488" dirty="0"/>
          </a:p>
        </p:txBody>
      </p:sp>
      <p:sp>
        <p:nvSpPr>
          <p:cNvPr id="10" name="Shape 8"/>
          <p:cNvSpPr/>
          <p:nvPr/>
        </p:nvSpPr>
        <p:spPr>
          <a:xfrm>
            <a:off x="4666536" y="3705106"/>
            <a:ext cx="425053" cy="425053"/>
          </a:xfrm>
          <a:prstGeom prst="roundRect">
            <a:avLst>
              <a:gd name="adj" fmla="val 20005"/>
            </a:avLst>
          </a:prstGeom>
          <a:solidFill>
            <a:srgbClr val="FCE2CF"/>
          </a:solidFill>
          <a:ln w="11787">
            <a:solidFill>
              <a:srgbClr val="F9C59F"/>
            </a:solidFill>
            <a:prstDash val="solid"/>
          </a:ln>
        </p:spPr>
      </p:sp>
      <p:sp>
        <p:nvSpPr>
          <p:cNvPr id="11" name="Text 9"/>
          <p:cNvSpPr/>
          <p:nvPr/>
        </p:nvSpPr>
        <p:spPr>
          <a:xfrm>
            <a:off x="4804648" y="3740468"/>
            <a:ext cx="148709" cy="354330"/>
          </a:xfrm>
          <a:prstGeom prst="rect">
            <a:avLst/>
          </a:prstGeom>
          <a:noFill/>
          <a:ln/>
        </p:spPr>
        <p:txBody>
          <a:bodyPr wrap="none" rtlCol="0" anchor="t"/>
          <a:lstStyle/>
          <a:p>
            <a:pPr algn="ctr" indent="0" marL="0">
              <a:lnSpc>
                <a:spcPts val="2790"/>
              </a:lnSpc>
              <a:buNone/>
            </a:pPr>
            <a:r>
              <a:rPr lang="en-US" sz="2232" spc="-30" kern="0" dirty="0">
                <a:solidFill>
                  <a:srgbClr val="2B2E3C"/>
                </a:solidFill>
                <a:latin typeface="Bitter" pitchFamily="34" charset="0"/>
                <a:ea typeface="Bitter" pitchFamily="34" charset="-122"/>
                <a:cs typeface="Bitter" pitchFamily="34" charset="-120"/>
              </a:rPr>
              <a:t>2</a:t>
            </a:r>
            <a:endParaRPr lang="en-US" sz="2232" dirty="0"/>
          </a:p>
        </p:txBody>
      </p:sp>
      <p:sp>
        <p:nvSpPr>
          <p:cNvPr id="12" name="Text 10"/>
          <p:cNvSpPr/>
          <p:nvPr/>
        </p:nvSpPr>
        <p:spPr>
          <a:xfrm>
            <a:off x="5280541" y="3769995"/>
            <a:ext cx="2099191" cy="295275"/>
          </a:xfrm>
          <a:prstGeom prst="rect">
            <a:avLst/>
          </a:prstGeom>
          <a:noFill/>
          <a:ln/>
        </p:spPr>
        <p:txBody>
          <a:bodyPr wrap="none" rtlCol="0" anchor="t"/>
          <a:lstStyle/>
          <a:p>
            <a:pPr indent="0" marL="0">
              <a:lnSpc>
                <a:spcPts val="2325"/>
              </a:lnSpc>
              <a:buNone/>
            </a:pPr>
            <a:r>
              <a:rPr lang="en-US" sz="1860" spc="-56" kern="0" dirty="0">
                <a:solidFill>
                  <a:srgbClr val="2B2E3C"/>
                </a:solidFill>
                <a:latin typeface="Bitter" pitchFamily="34" charset="0"/>
                <a:ea typeface="Bitter" pitchFamily="34" charset="-122"/>
                <a:cs typeface="Bitter" pitchFamily="34" charset="-120"/>
              </a:rPr>
              <a:t>Flexibilité Renforcée</a:t>
            </a:r>
            <a:endParaRPr lang="en-US" sz="1860" dirty="0"/>
          </a:p>
        </p:txBody>
      </p:sp>
      <p:sp>
        <p:nvSpPr>
          <p:cNvPr id="13" name="Text 11"/>
          <p:cNvSpPr/>
          <p:nvPr/>
        </p:nvSpPr>
        <p:spPr>
          <a:xfrm>
            <a:off x="5280541" y="4254222"/>
            <a:ext cx="3155037" cy="1813798"/>
          </a:xfrm>
          <a:prstGeom prst="rect">
            <a:avLst/>
          </a:prstGeom>
          <a:noFill/>
          <a:ln/>
        </p:spPr>
        <p:txBody>
          <a:bodyPr wrap="square" rtlCol="0" anchor="t"/>
          <a:lstStyle/>
          <a:p>
            <a:pPr indent="0" marL="0">
              <a:lnSpc>
                <a:spcPts val="2381"/>
              </a:lnSpc>
              <a:buNone/>
            </a:pPr>
            <a:r>
              <a:rPr lang="en-US" sz="1488" spc="-30" kern="0" dirty="0">
                <a:solidFill>
                  <a:srgbClr val="2B2E3C"/>
                </a:solidFill>
                <a:latin typeface="Open Sans" pitchFamily="34" charset="0"/>
                <a:ea typeface="Open Sans" pitchFamily="34" charset="-122"/>
                <a:cs typeface="Open Sans" pitchFamily="34" charset="-120"/>
              </a:rPr>
              <a:t>Les entreprises peuvent être plus flexibles et réactives aux changements de la demande et de l'environnement grâce à la collaboration avec des partenaires engagés.</a:t>
            </a:r>
            <a:endParaRPr lang="en-US" sz="1488" dirty="0"/>
          </a:p>
        </p:txBody>
      </p:sp>
      <p:sp>
        <p:nvSpPr>
          <p:cNvPr id="14" name="Shape 12"/>
          <p:cNvSpPr/>
          <p:nvPr/>
        </p:nvSpPr>
        <p:spPr>
          <a:xfrm>
            <a:off x="708541" y="6404610"/>
            <a:ext cx="425053" cy="425053"/>
          </a:xfrm>
          <a:prstGeom prst="roundRect">
            <a:avLst>
              <a:gd name="adj" fmla="val 20005"/>
            </a:avLst>
          </a:prstGeom>
          <a:solidFill>
            <a:srgbClr val="FCE2CF"/>
          </a:solidFill>
          <a:ln w="11787">
            <a:solidFill>
              <a:srgbClr val="F9C59F"/>
            </a:solidFill>
            <a:prstDash val="solid"/>
          </a:ln>
        </p:spPr>
      </p:sp>
      <p:sp>
        <p:nvSpPr>
          <p:cNvPr id="15" name="Text 13"/>
          <p:cNvSpPr/>
          <p:nvPr/>
        </p:nvSpPr>
        <p:spPr>
          <a:xfrm>
            <a:off x="842843" y="6439972"/>
            <a:ext cx="156329" cy="354330"/>
          </a:xfrm>
          <a:prstGeom prst="rect">
            <a:avLst/>
          </a:prstGeom>
          <a:noFill/>
          <a:ln/>
        </p:spPr>
        <p:txBody>
          <a:bodyPr wrap="none" rtlCol="0" anchor="t"/>
          <a:lstStyle/>
          <a:p>
            <a:pPr algn="ctr" indent="0" marL="0">
              <a:lnSpc>
                <a:spcPts val="2790"/>
              </a:lnSpc>
              <a:buNone/>
            </a:pPr>
            <a:r>
              <a:rPr lang="en-US" sz="2232" spc="-30" kern="0" dirty="0">
                <a:solidFill>
                  <a:srgbClr val="2B2E3C"/>
                </a:solidFill>
                <a:latin typeface="Bitter" pitchFamily="34" charset="0"/>
                <a:ea typeface="Bitter" pitchFamily="34" charset="-122"/>
                <a:cs typeface="Bitter" pitchFamily="34" charset="-120"/>
              </a:rPr>
              <a:t>3</a:t>
            </a:r>
            <a:endParaRPr lang="en-US" sz="2232" dirty="0"/>
          </a:p>
        </p:txBody>
      </p:sp>
      <p:sp>
        <p:nvSpPr>
          <p:cNvPr id="16" name="Text 14"/>
          <p:cNvSpPr/>
          <p:nvPr/>
        </p:nvSpPr>
        <p:spPr>
          <a:xfrm>
            <a:off x="1322546" y="6469499"/>
            <a:ext cx="2151936" cy="295275"/>
          </a:xfrm>
          <a:prstGeom prst="rect">
            <a:avLst/>
          </a:prstGeom>
          <a:noFill/>
          <a:ln/>
        </p:spPr>
        <p:txBody>
          <a:bodyPr wrap="none" rtlCol="0" anchor="t"/>
          <a:lstStyle/>
          <a:p>
            <a:pPr indent="0" marL="0">
              <a:lnSpc>
                <a:spcPts val="2325"/>
              </a:lnSpc>
              <a:buNone/>
            </a:pPr>
            <a:r>
              <a:rPr lang="en-US" sz="1860" spc="-56" kern="0" dirty="0">
                <a:solidFill>
                  <a:srgbClr val="2B2E3C"/>
                </a:solidFill>
                <a:latin typeface="Bitter" pitchFamily="34" charset="0"/>
                <a:ea typeface="Bitter" pitchFamily="34" charset="-122"/>
                <a:cs typeface="Bitter" pitchFamily="34" charset="-120"/>
              </a:rPr>
              <a:t>Réactivité Améliorée</a:t>
            </a:r>
            <a:endParaRPr lang="en-US" sz="1860" dirty="0"/>
          </a:p>
        </p:txBody>
      </p:sp>
      <p:sp>
        <p:nvSpPr>
          <p:cNvPr id="17" name="Text 15"/>
          <p:cNvSpPr/>
          <p:nvPr/>
        </p:nvSpPr>
        <p:spPr>
          <a:xfrm>
            <a:off x="1322546" y="6953726"/>
            <a:ext cx="7112913" cy="604599"/>
          </a:xfrm>
          <a:prstGeom prst="rect">
            <a:avLst/>
          </a:prstGeom>
          <a:noFill/>
          <a:ln/>
        </p:spPr>
        <p:txBody>
          <a:bodyPr wrap="square" rtlCol="0" anchor="t"/>
          <a:lstStyle/>
          <a:p>
            <a:pPr indent="0" marL="0">
              <a:lnSpc>
                <a:spcPts val="2381"/>
              </a:lnSpc>
              <a:buNone/>
            </a:pPr>
            <a:r>
              <a:rPr lang="en-US" sz="1488" spc="-30" kern="0" dirty="0">
                <a:solidFill>
                  <a:srgbClr val="2B2E3C"/>
                </a:solidFill>
                <a:latin typeface="Open Sans" pitchFamily="34" charset="0"/>
                <a:ea typeface="Open Sans" pitchFamily="34" charset="-122"/>
                <a:cs typeface="Open Sans" pitchFamily="34" charset="-120"/>
              </a:rPr>
              <a:t>En utilisant des SI pour collaborer avec des partenaires, les entreprises peuvent être plus réactives face aux perturbations dans la chaîne logistique.</a:t>
            </a:r>
            <a:endParaRPr lang="en-US" sz="1488" dirty="0"/>
          </a:p>
        </p:txBody>
      </p:sp>
      <p:pic>
        <p:nvPicPr>
          <p:cNvPr id="18"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sp>
      <p:sp>
        <p:nvSpPr>
          <p:cNvPr id="6" name="Text 3"/>
          <p:cNvSpPr/>
          <p:nvPr/>
        </p:nvSpPr>
        <p:spPr>
          <a:xfrm>
            <a:off x="2037993" y="2890123"/>
            <a:ext cx="4443889"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6. Conclusion</a:t>
            </a:r>
            <a:endParaRPr lang="en-US" sz="4374" dirty="0"/>
          </a:p>
        </p:txBody>
      </p:sp>
      <p:sp>
        <p:nvSpPr>
          <p:cNvPr id="7" name="Text 4"/>
          <p:cNvSpPr/>
          <p:nvPr/>
        </p:nvSpPr>
        <p:spPr>
          <a:xfrm>
            <a:off x="2037993" y="3917752"/>
            <a:ext cx="10554414"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En utilisant efficacement les systèmes d'informations, les entreprises peuvent optimiser leur chaîne logistique, réduire les coûts, améliorer la satisfaction des clients et augmenter leur compétitivité. Les SI fournissent les outils nécessaires pour collecter, analyser et utiliser les informations stratégiques, permettant ainsi une gestion plus efficace et efficiente de la chaîne logistique.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2023-09-26T07:23:32Z</dcterms:created>
  <dcterms:modified xsi:type="dcterms:W3CDTF">2023-09-26T07:23:32Z</dcterms:modified>
</cp:coreProperties>
</file>